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58" r:id="rId3"/>
    <p:sldId id="259" r:id="rId4"/>
    <p:sldId id="260" r:id="rId5"/>
    <p:sldId id="263" r:id="rId6"/>
    <p:sldId id="265" r:id="rId7"/>
    <p:sldId id="266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5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4" r:id="rId49"/>
    <p:sldId id="315" r:id="rId50"/>
    <p:sldId id="316" r:id="rId51"/>
    <p:sldId id="319" r:id="rId52"/>
    <p:sldId id="320" r:id="rId53"/>
    <p:sldId id="321" r:id="rId54"/>
    <p:sldId id="322" r:id="rId55"/>
    <p:sldId id="326" r:id="rId56"/>
    <p:sldId id="327" r:id="rId57"/>
    <p:sldId id="328" r:id="rId58"/>
    <p:sldId id="329" r:id="rId59"/>
    <p:sldId id="330" r:id="rId60"/>
    <p:sldId id="325" r:id="rId6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8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6A73AC-BE59-4C47-8F35-50B5055022EE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3024B2-F908-4059-B0F7-2615A5FC162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886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5596" y="4941168"/>
            <a:ext cx="7560840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6093296"/>
            <a:ext cx="3024336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26 апреля 2019 года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276872"/>
            <a:ext cx="8712968" cy="2088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Соблюдение Правил промышленной безопасности опасных производственных объектов, на которых используется оборудование, работающее под избыточным давлением</a:t>
            </a:r>
          </a:p>
        </p:txBody>
      </p:sp>
    </p:spTree>
    <p:extLst>
      <p:ext uri="{BB962C8B-B14F-4D97-AF65-F5344CB8AC3E}">
        <p14:creationId xmlns:p14="http://schemas.microsoft.com/office/powerpoint/2010/main" val="35423614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64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4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2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4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00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ФЕДЕРАЛЬНЫЙ ЗАКОН от 21.07.1997 № 116-ФЗ "О ПРОМЫШЛЕННОЙ БЕЗОПАСНОСТИ ОПАСНЫХ ПРОИЗВОДСТВЕННЫХ ОБЪЕКТОВ"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034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0987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7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24408" y="59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495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88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13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57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27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2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09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06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40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8714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352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07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5258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7498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63015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84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2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96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90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98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31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8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ФЕДЕРАЛЬНЫЙ ЗАКОН от 21.07.1997 № 116-ФЗ "О ПРОМЫШЛЕННОЙ БЕЗОПАСНОСТИ ОПАСНЫХ ПРОИЗВОДСТВЕННЫХ ОБЪЕКТОВ"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088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60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28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41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84323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5711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7324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94856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1800" smtClean="0">
                <a:solidFill>
                  <a:srgbClr val="C00000"/>
                </a:solidFill>
              </a:rPr>
              <a:t>По вопросу обращений эксплуатирующих организаций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об исключении ОПО тепловых сетей из государственного реестра ОПО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 или отсутствием необходимости их регистрации в нем,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 в связи с пересмотром (срезкой) температурного графика</a:t>
            </a:r>
            <a:r>
              <a:rPr lang="ru-RU" sz="1800" smtClean="0"/>
              <a:t/>
            </a:r>
            <a:br>
              <a:rPr lang="ru-RU" sz="1800" smtClean="0"/>
            </a:b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1800" smtClean="0">
                <a:solidFill>
                  <a:srgbClr val="C00000"/>
                </a:solidFill>
              </a:rPr>
              <a:t>По вопросу обращений эксплуатирующих организаций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об исключении ОПО тепловых сетей из государственного реестра ОПО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 или отсутствием необходимости их регистрации в нем,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 в связи с пересмотром (срезкой) температурного графика</a:t>
            </a:r>
            <a:r>
              <a:rPr lang="ru-RU" sz="1800" smtClean="0"/>
              <a:t/>
            </a:r>
            <a:br>
              <a:rPr lang="ru-RU" sz="1800" smtClean="0"/>
            </a:b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По вопросу обращений эксплуатирующих организаций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об исключении ОПО тепловых сетей из государственного реестра ОПО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или отсутствием необходимости их регистрации в нем,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в связи с пересмотром (срезкой) температурного графика</a:t>
            </a: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6179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По вопросу обращений эксплуатирующих организаций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об исключении ОПО тепловых сетей из государственного реестра ОПО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или отсутствием необходимости их регистрации в нем,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в связи с пересмотром (срезкой) температурного графика</a:t>
            </a: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По вопросу обращений эксплуатирующих организаций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об исключении ОПО тепловых сетей из государственного реестра ОПО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или отсутствием необходимости их регистрации в нем,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в связи с пересмотром (срезкой) температурного графика</a:t>
            </a: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По вопросу обращений эксплуатирующих организаций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об исключении ОПО тепловых сетей из государственного реестра ОПО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или отсутствием необходимости их регистрации в нем,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в связи с пересмотром (срезкой) температурного графика</a:t>
            </a: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>По вопросу обращений эксплуатирующих организаций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об исключении ОПО тепловых сетей из государственного реестра ОПО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или отсутствием необходимости их регистрации в нем,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в связи с пересмотром (срезкой) температурного графика</a:t>
            </a: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Анализ причин аварийности и травматизма в поднадзорных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организациях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23121"/>
            <a:ext cx="8270304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 2018 год на подконтрольных Забайкальскому Управлению по экологическому, технологическому и атомному надзору предприятиях произошли: 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две аварии:  одна авария на опасном производственном объекте (надзор за подъемными сооружениями), в результате которой произошел тяжелый несчастный случай в Республике Бурятия;  одна авария на объекте энергетики Республики Бурятия;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пять несчастных случаев со смертельным исходом на опасных производственных объектах (три несчастных случая в горнорудной отрасли, один – при эксплуатации подъемных сооружений и  в угольной - один);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пять  тяжелых несчастных случаев на опасных производственных объектах (один несчастный случай на объекте нефтепродуктообеспечения, два – на объектах котлонадзора, один - на подъемных сооружениях, один в энергетике); - двадцать инцидентов на опасных производственных объектах, в том числе 4 утраты взрывчатых материалов промышленного назначения, один инцидент в угольной промышленности (природный пожар на угольном разрезе) и 15 инцидентов на объектах котлонадзора, в том числе  11 на опасном производственном объекте «Площадка главного корпуса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Гусиноозерская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ГРЭС» 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Гусиноозерской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ГРЭС филиала ОАО «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Интер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РАО-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Электрогенерация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с остановом энергоблока. 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00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rgbClr val="F14124">
                    <a:lumMod val="75000"/>
                  </a:srgbClr>
                </a:solidFill>
              </a:rPr>
              <a:t>Анализ причин аварийности и травматизма в поднадзорных организациях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537657"/>
            <a:ext cx="820891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сравнению с соответствующим периодом прошлого года за 12 месяцев 2018 г.: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количество аварий на ОПО уменьшилось на 1 (1/2);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количество аварий на объекте энергетики увеличилось на 1 случай (1/0);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смертельный травматизм уменьшился на  6 случаев (5/11);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тяжелый травматизм уменьшился на 1 случай (5/6):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количество инцидентов увеличилось на 14 случаев (20/6).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каждому несчастному случаю на предприятиях разработаны мероприятия, направленные на недопущение подобных случаев. Виновные привлечены к административной и дисциплинарной ответственности.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4177711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2048"/>
            <a:ext cx="6512511" cy="144016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Сравнительные</a:t>
            </a:r>
            <a:r>
              <a:rPr lang="ru-RU" sz="4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таблицы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количества аварий и несчастных случаев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за 12 месяцев 2018 года и за 12 месяцев 2017 года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Забайкальское управление Ростехнадзора – сводная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137828"/>
              </p:ext>
            </p:extLst>
          </p:nvPr>
        </p:nvGraphicFramePr>
        <p:xfrm>
          <a:off x="683568" y="2348880"/>
          <a:ext cx="7848873" cy="285220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45945"/>
                <a:gridCol w="1223237"/>
                <a:gridCol w="1627363"/>
                <a:gridCol w="1656184"/>
                <a:gridCol w="1296144"/>
              </a:tblGrid>
              <a:tr h="1167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Анализируемый период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аварий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тяжёлых несчастных случаев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смертельных несчастных случаев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инцидентов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 год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 год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  (в том числе 2 пострадавших в групповых)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(в том числе 3 в групповом)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241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Обобщенные данные по аварийности, смертельному травматизму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90043"/>
              </p:ext>
            </p:extLst>
          </p:nvPr>
        </p:nvGraphicFramePr>
        <p:xfrm>
          <a:off x="827584" y="1556791"/>
          <a:ext cx="7848872" cy="45586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306635"/>
                <a:gridCol w="845513"/>
                <a:gridCol w="769018"/>
                <a:gridCol w="927706"/>
              </a:tblGrid>
              <a:tr h="142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Показатели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 мес. 2018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 мес.</a:t>
                      </a:r>
                      <a:r>
                        <a:rPr lang="ru-RU" sz="1600" u="sng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Республика Бурятия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аварий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7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смертельно травмированных на производстве,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них: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смертельно травмированных при авариях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пострадавших на производстве с тяжелым исходом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8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инцидентов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57" marR="66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696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512511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dirty="0">
                <a:solidFill>
                  <a:schemeClr val="accent6">
                    <a:lumMod val="75000"/>
                  </a:schemeClr>
                </a:solidFill>
              </a:rPr>
              <a:t>РАСПРЕДЕЛЕНИЕ НЕСЧАСТНЫХ СЛУЧАЕВ СО СМЕРТЕЛЬНЫМ И ТЯЖЕЛЫМ ИСХОДАМИ </a:t>
            </a:r>
            <a:br>
              <a:rPr lang="ru-RU" alt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altLang="ru-RU" sz="1800" dirty="0">
                <a:solidFill>
                  <a:schemeClr val="accent6">
                    <a:lumMod val="75000"/>
                  </a:schemeClr>
                </a:solidFill>
              </a:rPr>
              <a:t>ПО ВИДУ ПРОИСШЕСТВИЯ  (%)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4" y="1556792"/>
            <a:ext cx="8304213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44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8303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639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1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ru-RU" sz="20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разграничение областей применения требований промышленной безопасности и энергетического надзора к трубопроводам тепловых сетей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85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3566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4635</TotalTime>
  <Words>515</Words>
  <Application>Microsoft Office PowerPoint</Application>
  <PresentationFormat>Экран (4:3)</PresentationFormat>
  <Paragraphs>87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Воздушный поток</vt:lpstr>
      <vt:lpstr>Презентация PowerPoint</vt:lpstr>
      <vt:lpstr>Презентация PowerPoint</vt:lpstr>
      <vt:lpstr>Презентация PowerPoint</vt:lpstr>
      <vt:lpstr>ФЕДЕРАЛЬНЫЙ ЗАКОН от 21.07.1997 № 116-ФЗ "О ПРОМЫШЛЕННОЙ БЕЗОПАСНОСТИ ОПАСНЫХ ПРОИЗВОДСТВЕННЫХ ОБЪЕКТОВ" </vt:lpstr>
      <vt:lpstr>Презентация PowerPoint</vt:lpstr>
      <vt:lpstr>Презентация PowerPoint</vt:lpstr>
      <vt:lpstr>Презентация PowerPoint</vt:lpstr>
      <vt:lpstr>разграничение областей применения требований промышленной безопасности и энергетического надзора к трубопроводам тепловых сетей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ЗАКОН от 21.07.1997 № 116-ФЗ "О ПРОМЫШЛЕННОЙ БЕЗОПАСНОСТИ ОПАСНЫХ ПРОИЗВОДСТВЕННЫХ ОБЪЕКТОВ"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вопросу обращений эксплуатирующих организаций об исключении ОПО тепловых сетей из государственного реестра ОПО  или отсутствием необходимости их регистрации в нем,  в связи с пересмотром (срезкой) температурного графика </vt:lpstr>
      <vt:lpstr>По вопросу обращений эксплуатирующих организаций об исключении ОПО тепловых сетей из государственного реестра ОПО  или отсутствием необходимости их регистрации в нем,  в связи с пересмотром (срезкой) температурного графика </vt:lpstr>
      <vt:lpstr>По вопросу обращений эксплуатирующих организаций об исключении ОПО тепловых сетей из государственного реестра ОПО  или отсутствием необходимости их регистрации в нем,  в связи с пересмотром (срезкой) температурного графика</vt:lpstr>
      <vt:lpstr>По вопросу обращений эксплуатирующих организаций об исключении ОПО тепловых сетей из государственного реестра ОПО  или отсутствием необходимости их регистрации в нем,  в связи с пересмотром (срезкой) температурного графика</vt:lpstr>
      <vt:lpstr>Презентация PowerPoint</vt:lpstr>
      <vt:lpstr>По вопросу обращений эксплуатирующих организаций об исключении ОПО тепловых сетей из государственного реестра ОПО  или отсутствием необходимости их регистрации в нем,  в связи с пересмотром (срезкой) температурного графика</vt:lpstr>
      <vt:lpstr>По вопросу обращений эксплуатирующих организаций об исключении ОПО тепловых сетей из государственного реестра ОПО  или отсутствием необходимости их регистрации в нем,  в связи с пересмотром (срезкой) температурного графика</vt:lpstr>
      <vt:lpstr>По вопросу обращений эксплуатирующих организаций об исключении ОПО тепловых сетей из государственного реестра ОПО  или отсутствием необходимости их регистрации в нем,  в связи с пересмотром (срезкой) температурного графика</vt:lpstr>
      <vt:lpstr> Анализ причин аварийности и травматизма в поднадзорных организациях</vt:lpstr>
      <vt:lpstr>Анализ причин аварийности и травматизма в поднадзорных организациях</vt:lpstr>
      <vt:lpstr>Сравнительные таблицы  количества аварий и несчастных случаев за 12 месяцев 2018 года и за 12 месяцев 2017 года Забайкальское управление Ростехнадзора – сводная </vt:lpstr>
      <vt:lpstr>Обобщенные данные по аварийности, смертельному травматизму</vt:lpstr>
      <vt:lpstr>РАСПРЕДЕЛЕНИЕ НЕСЧАСТНЫХ СЛУЧАЕВ СО СМЕРТЕЛЬНЫМ И ТЯЖЕЛЫМ ИСХОДАМИ  ПО ВИДУ ПРОИСШЕСТВИЯ  (%)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Чернышев Владимир Владимирович</dc:creator>
  <cp:lastModifiedBy>Виталий А. Лапицкий</cp:lastModifiedBy>
  <cp:revision>23</cp:revision>
  <cp:lastPrinted>2019-04-25T08:51:59Z</cp:lastPrinted>
  <dcterms:created xsi:type="dcterms:W3CDTF">2019-01-24T14:02:41Z</dcterms:created>
  <dcterms:modified xsi:type="dcterms:W3CDTF">2019-04-29T05:43:30Z</dcterms:modified>
</cp:coreProperties>
</file>